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0" r:id="rId2"/>
    <p:sldMasterId id="2147483672" r:id="rId3"/>
  </p:sldMasterIdLst>
  <p:notesMasterIdLst>
    <p:notesMasterId r:id="rId20"/>
  </p:notesMasterIdLst>
  <p:sldIdLst>
    <p:sldId id="491" r:id="rId4"/>
    <p:sldId id="330" r:id="rId5"/>
    <p:sldId id="321" r:id="rId6"/>
    <p:sldId id="482" r:id="rId7"/>
    <p:sldId id="468" r:id="rId8"/>
    <p:sldId id="484" r:id="rId9"/>
    <p:sldId id="302" r:id="rId10"/>
    <p:sldId id="493" r:id="rId11"/>
    <p:sldId id="494" r:id="rId12"/>
    <p:sldId id="490" r:id="rId13"/>
    <p:sldId id="317" r:id="rId14"/>
    <p:sldId id="470" r:id="rId15"/>
    <p:sldId id="284" r:id="rId16"/>
    <p:sldId id="488" r:id="rId17"/>
    <p:sldId id="472" r:id="rId18"/>
    <p:sldId id="492" r:id="rId19"/>
  </p:sldIdLst>
  <p:sldSz cx="9144000" cy="6858000" type="screen4x3"/>
  <p:notesSz cx="7010400" cy="92964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rme" panose="020B0604020202020204" charset="0"/>
      <p:regular r:id="rId25"/>
    </p:embeddedFont>
    <p:embeddedFont>
      <p:font typeface="Open Sans" panose="020B0606030504020204" pitchFamily="3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eka, Clay" initials="VC" lastIdx="2" clrIdx="0">
    <p:extLst>
      <p:ext uri="{19B8F6BF-5375-455C-9EA6-DF929625EA0E}">
        <p15:presenceInfo xmlns:p15="http://schemas.microsoft.com/office/powerpoint/2012/main" userId="S-1-5-21-1562068243-3890762121-1459926415-2258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4D4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82" autoAdjust="0"/>
    <p:restoredTop sz="80946" autoAdjust="0"/>
  </p:normalViewPr>
  <p:slideViewPr>
    <p:cSldViewPr snapToGrid="0">
      <p:cViewPr varScale="1">
        <p:scale>
          <a:sx n="66" d="100"/>
          <a:sy n="66" d="100"/>
        </p:scale>
        <p:origin x="173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483220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368D1D-F10F-6142-AA90-6B2D3D08F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4463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92</a:t>
            </a:r>
            <a:r>
              <a:rPr lang="en-US" baseline="30000" dirty="0"/>
              <a:t>nd</a:t>
            </a:r>
            <a:r>
              <a:rPr lang="en-US" dirty="0"/>
              <a:t>: 35 to 30 mph</a:t>
            </a:r>
          </a:p>
          <a:p>
            <a:r>
              <a:rPr lang="en-US" dirty="0"/>
              <a:t>111</a:t>
            </a:r>
            <a:r>
              <a:rPr lang="en-US" baseline="30000" dirty="0"/>
              <a:t>th</a:t>
            </a:r>
            <a:r>
              <a:rPr lang="en-US" dirty="0"/>
              <a:t>: 35 to 30 mph</a:t>
            </a:r>
          </a:p>
          <a:p>
            <a:r>
              <a:rPr lang="en-US" dirty="0"/>
              <a:t>Holgate: 30 to 25 mph (35 to 30 mph in 2017)</a:t>
            </a:r>
          </a:p>
          <a:p>
            <a:r>
              <a:rPr lang="en-US" dirty="0"/>
              <a:t>Harold: 30 to 25 mph</a:t>
            </a:r>
          </a:p>
          <a:p>
            <a:r>
              <a:rPr lang="en-US" dirty="0"/>
              <a:t>Woodstock: 35 to 30 mph</a:t>
            </a:r>
          </a:p>
          <a:p>
            <a:r>
              <a:rPr lang="en-US" dirty="0"/>
              <a:t>Foster: 40 to 35 mph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68D1D-F10F-6142-AA90-6B2D3D08FB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44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are also working to manage speeds through street design.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is a photo of one of our highest crash arterial streets as it exists today.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68D1D-F10F-6142-AA90-6B2D3D08FBC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3734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417b6d8e35_0_1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12;g417b6d8e3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5636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6" name="Shape 386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Shape 387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68D1D-F10F-6142-AA90-6B2D3D08FBC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6426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417b6d8e35_0_1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2018 – 16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2017 – 19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2016 – 13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2015 – 11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2014 – 15 </a:t>
            </a:r>
            <a:endParaRPr dirty="0"/>
          </a:p>
        </p:txBody>
      </p:sp>
      <p:sp>
        <p:nvSpPr>
          <p:cNvPr id="112" name="Google Shape;112;g417b6d8e3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33996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417b6d8e35_0_1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12;g417b6d8e3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0347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368D1D-F10F-6142-AA90-6B2D3D08F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782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368D1D-F10F-6142-AA90-6B2D3D08F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513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368D1D-F10F-6142-AA90-6B2D3D08F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22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417b6d8e35_0_1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g417b6d8e3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4811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417b6d8e35_0_1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Nearly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three-quarters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 of pedestrian crashes take place at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intersections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.</a:t>
            </a:r>
          </a:p>
          <a:p>
            <a:pPr>
              <a:buFontTx/>
              <a:buChar char="-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44% at Signalized intersections</a:t>
            </a:r>
          </a:p>
          <a:p>
            <a:pPr>
              <a:buFontTx/>
              <a:buChar char="-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27% at Unsignalized intersections</a:t>
            </a:r>
          </a:p>
          <a:p>
            <a:pPr>
              <a:buFontTx/>
              <a:buChar char="-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25% Midblock</a:t>
            </a:r>
          </a:p>
          <a:p>
            <a:pPr>
              <a:buFontTx/>
              <a:buChar char="-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4% Driveways</a:t>
            </a:r>
          </a:p>
          <a:p>
            <a:pPr>
              <a:buFontTx/>
              <a:buChar char="-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  <a:p>
            <a:pPr marL="228600" indent="0">
              <a:buFontTx/>
              <a:buNone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Most common crash types:</a:t>
            </a:r>
          </a:p>
          <a:p>
            <a:pPr marL="400050" indent="-171450">
              <a:buFontTx/>
              <a:buChar char="-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20%:  Left turning driver fails to yield to pedestrian in crosswalk at signalized intersection</a:t>
            </a:r>
          </a:p>
          <a:p>
            <a:pPr marL="400050" indent="-171450">
              <a:buFontTx/>
              <a:buChar char="-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19%:  Ped crossing between intersections at mid-block location</a:t>
            </a:r>
          </a:p>
          <a:p>
            <a:pPr marL="400050" indent="-171450">
              <a:buFontTx/>
              <a:buChar char="-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9%:  Driver going straight fails to yield to ped in crosswalk at unsignalized intersection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Nearly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half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 take place at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signalized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intersections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Left turn calming in Lents (3 out of about 30)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SE Holgate Boulevard &amp; 104th Avenue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SE Foster Road &amp; 92nd Avenue</a:t>
            </a:r>
            <a:br>
              <a:rPr lang="en-US" dirty="0"/>
            </a:b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SE Foster Road &amp; 110th/111th avenues</a:t>
            </a:r>
            <a:br>
              <a:rPr lang="en-US" dirty="0"/>
            </a:br>
            <a:endParaRPr dirty="0"/>
          </a:p>
        </p:txBody>
      </p:sp>
      <p:sp>
        <p:nvSpPr>
          <p:cNvPr id="112" name="Google Shape;112;g417b6d8e3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77260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68D1D-F10F-6142-AA90-6B2D3D08FBC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369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68D1D-F10F-6142-AA90-6B2D3D08FB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27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68D1D-F10F-6142-AA90-6B2D3D08FBC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378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FF3E4-1609-674E-8BE4-4EB2FC9B01F0}" type="datetime1">
              <a:rPr lang="en-US" smtClean="0"/>
              <a:t>5/28/2019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B26A-F7B8-0545-A5B9-B7130D5C4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94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398A4-F5A4-EC45-89BA-35BAF75C84DA}" type="datetime1">
              <a:rPr lang="en-US" smtClean="0"/>
              <a:t>5/28/2019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B26A-F7B8-0545-A5B9-B7130D5C4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80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E19F1-6072-DB4F-B1FC-2D0D914E45A7}" type="datetime1">
              <a:rPr lang="en-US" smtClean="0"/>
              <a:t>5/28/2019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B26A-F7B8-0545-A5B9-B7130D5C4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7097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2747D-4F25-5D41-87D2-B0D7D4050B18}" type="datetime1">
              <a:rPr lang="en-US" smtClean="0"/>
              <a:t>5/28/2019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B26A-F7B8-0545-A5B9-B7130D5C4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4699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97F5E-EC4F-9A45-9FB5-7151799D3F75}" type="datetime1">
              <a:rPr lang="en-US" smtClean="0"/>
              <a:t>5/28/2019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B26A-F7B8-0545-A5B9-B7130D5C4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2968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CDE4-BC84-3E45-8147-1F640164A083}" type="datetime1">
              <a:rPr lang="en-US" smtClean="0"/>
              <a:t>5/28/2019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B26A-F7B8-0545-A5B9-B7130D5C4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3225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B76D5-27BD-6F40-9EAD-188238294F3D}" type="datetime1">
              <a:rPr lang="en-US" smtClean="0"/>
              <a:t>5/28/2019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B26A-F7B8-0545-A5B9-B7130D5C4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7270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6CD5B-2562-194F-9D5E-E2459CDCBC5B}" type="datetime1">
              <a:rPr lang="en-US" smtClean="0"/>
              <a:t>5/28/2019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B26A-F7B8-0545-A5B9-B7130D5C4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072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2B576-7C92-BA4D-BF2B-D50CDE52DD12}" type="datetime1">
              <a:rPr lang="en-US" smtClean="0"/>
              <a:t>5/28/2019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B26A-F7B8-0545-A5B9-B7130D5C4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83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B845-3D27-F842-A81D-E170E506A605}" type="datetime1">
              <a:rPr lang="en-US" smtClean="0"/>
              <a:t>5/28/2019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B26A-F7B8-0545-A5B9-B7130D5C4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4163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77A1B-D790-124D-9A4E-B603DD1254CF}" type="datetime1">
              <a:rPr lang="en-US" smtClean="0"/>
              <a:t>5/28/2019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5B26A-F7B8-0545-A5B9-B7130D5C4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0245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87857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68498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1679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07034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78569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71060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02863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8011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9699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27811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1903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495972-80D9-0E4D-9D21-23CC7D298FEB}" type="datetime1">
              <a:rPr lang="en-US" smtClean="0"/>
              <a:t>5/28/2019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5B26A-F7B8-0545-A5B9-B7130D5C4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343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52786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Z PowerPoint-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9144000" cy="4572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67465" y="6476256"/>
            <a:ext cx="474527" cy="298856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5B26A-F7B8-0545-A5B9-B7130D5C467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Std Bold"/>
                <a:ea typeface="+mn-ea"/>
                <a:cs typeface="Futura Std Bold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Std Bold"/>
              <a:ea typeface="+mn-ea"/>
              <a:cs typeface="Futura Std Bold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77289" y="78377"/>
            <a:ext cx="8049491" cy="1990453"/>
          </a:xfrm>
        </p:spPr>
        <p:txBody>
          <a:bodyPr lIns="0" tIns="0" rIns="0" bIns="0">
            <a:noAutofit/>
          </a:bodyPr>
          <a:lstStyle/>
          <a:p>
            <a:pPr algn="l">
              <a:spcAft>
                <a:spcPts val="4200"/>
              </a:spcAft>
            </a:pPr>
            <a:r>
              <a:rPr lang="en-US" sz="4000" b="1" dirty="0">
                <a:solidFill>
                  <a:schemeClr val="bg1"/>
                </a:solidFill>
                <a:latin typeface="Futura Std Book" panose="020B0802020204020204" pitchFamily="34" charset="0"/>
              </a:rPr>
              <a:t>Vision Zero Implementation</a:t>
            </a:r>
            <a:br>
              <a:rPr lang="en-US" sz="4800" b="1" dirty="0">
                <a:solidFill>
                  <a:schemeClr val="bg1"/>
                </a:solidFill>
                <a:latin typeface="Futura Std Book" panose="020B080202020402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Lents Neighborhood Association  | May 28, 2019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8072" y="6476256"/>
            <a:ext cx="313052" cy="3130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8605" y="6473042"/>
            <a:ext cx="868859" cy="3063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t="188"/>
          <a:stretch/>
        </p:blipFill>
        <p:spPr>
          <a:xfrm>
            <a:off x="0" y="2068832"/>
            <a:ext cx="9144000" cy="403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50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Z PowerPoint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9144000" cy="4572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67465" y="6476256"/>
            <a:ext cx="474527" cy="298856"/>
          </a:xfrm>
        </p:spPr>
        <p:txBody>
          <a:bodyPr/>
          <a:lstStyle/>
          <a:p>
            <a:fld id="{6B45B26A-F7B8-0545-A5B9-B7130D5C4670}" type="slidenum">
              <a:rPr lang="en-US" sz="1400" smtClean="0">
                <a:solidFill>
                  <a:schemeClr val="bg1"/>
                </a:solidFill>
                <a:latin typeface="Futura Std Bold"/>
                <a:cs typeface="Futura Std Bold"/>
              </a:rPr>
              <a:t>10</a:t>
            </a:fld>
            <a:endParaRPr lang="en-US" sz="1400" dirty="0">
              <a:solidFill>
                <a:schemeClr val="bg1"/>
              </a:solidFill>
              <a:latin typeface="Futura Std Bold"/>
              <a:cs typeface="Futura Std 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3506" y="263118"/>
            <a:ext cx="7843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kern="1200" dirty="0">
                <a:solidFill>
                  <a:srgbClr val="4D4D4F"/>
                </a:solidFill>
                <a:latin typeface="Futura Std Book" panose="020B0802020204020204" pitchFamily="34" charset="0"/>
                <a:ea typeface="+mj-ea"/>
                <a:cs typeface="+mj-cs"/>
              </a:rPr>
              <a:t>Reduce Speeds Citywide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579336-4FD4-4AB4-BCF1-0296FF3C38F6}"/>
              </a:ext>
            </a:extLst>
          </p:cNvPr>
          <p:cNvGrpSpPr/>
          <p:nvPr/>
        </p:nvGrpSpPr>
        <p:grpSpPr>
          <a:xfrm>
            <a:off x="1058602" y="1106310"/>
            <a:ext cx="7026795" cy="5294489"/>
            <a:chOff x="1058602" y="1106310"/>
            <a:chExt cx="7026795" cy="52944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FE79205-E3E9-447B-8484-7DF9062ED3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492"/>
            <a:stretch/>
          </p:blipFill>
          <p:spPr>
            <a:xfrm>
              <a:off x="1058602" y="1106310"/>
              <a:ext cx="7026795" cy="529448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50BE83F-DD77-4F78-A5B4-F6A856A7026E}"/>
                </a:ext>
              </a:extLst>
            </p:cNvPr>
            <p:cNvSpPr/>
            <p:nvPr/>
          </p:nvSpPr>
          <p:spPr>
            <a:xfrm>
              <a:off x="1207911" y="4027549"/>
              <a:ext cx="1512711" cy="8831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02086A6-7BC7-4806-A82D-1A46442FD550}"/>
              </a:ext>
            </a:extLst>
          </p:cNvPr>
          <p:cNvSpPr txBox="1"/>
          <p:nvPr/>
        </p:nvSpPr>
        <p:spPr>
          <a:xfrm>
            <a:off x="299639" y="2601552"/>
            <a:ext cx="184264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kern="1200" dirty="0">
                <a:solidFill>
                  <a:srgbClr val="4D4D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Since 2017</a:t>
            </a:r>
          </a:p>
          <a:p>
            <a:endParaRPr lang="en-US" sz="2000" kern="1200" dirty="0">
              <a:solidFill>
                <a:srgbClr val="4D4D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000" kern="1200" dirty="0">
                <a:solidFill>
                  <a:srgbClr val="4D4D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Speed limit reductions on 117 miles of street (92 requests). </a:t>
            </a:r>
          </a:p>
          <a:p>
            <a:endParaRPr lang="en-US" sz="2000" kern="1200" dirty="0">
              <a:solidFill>
                <a:srgbClr val="4D4D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000" kern="1200" dirty="0">
                <a:solidFill>
                  <a:srgbClr val="4D4D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Plus 20 mph speed limit on residential streets.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6FACD5-F75E-47C6-B88C-EE8B8116D9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5283" y="1733021"/>
            <a:ext cx="2174760" cy="95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833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Z PowerPoint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9144000" cy="4572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67465" y="6476256"/>
            <a:ext cx="474527" cy="298856"/>
          </a:xfrm>
        </p:spPr>
        <p:txBody>
          <a:bodyPr/>
          <a:lstStyle/>
          <a:p>
            <a:fld id="{6B45B26A-F7B8-0545-A5B9-B7130D5C4670}" type="slidenum">
              <a:rPr lang="en-US" sz="1400" smtClean="0">
                <a:solidFill>
                  <a:schemeClr val="bg1"/>
                </a:solidFill>
                <a:latin typeface="Futura Std Bold"/>
                <a:cs typeface="Futura Std Bold"/>
              </a:rPr>
              <a:t>11</a:t>
            </a:fld>
            <a:endParaRPr lang="en-US" sz="1400" dirty="0">
              <a:solidFill>
                <a:schemeClr val="bg1"/>
              </a:solidFill>
              <a:latin typeface="Futura Std Bold"/>
              <a:cs typeface="Futura Std Bold"/>
            </a:endParaRPr>
          </a:p>
        </p:txBody>
      </p:sp>
      <p:pic>
        <p:nvPicPr>
          <p:cNvPr id="11" name="Picture 10" descr="CitySeal_whiteoverlay.pn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6125" y="6459118"/>
            <a:ext cx="357438" cy="357438"/>
          </a:xfrm>
          <a:prstGeom prst="rect">
            <a:avLst/>
          </a:prstGeom>
        </p:spPr>
      </p:pic>
      <p:pic>
        <p:nvPicPr>
          <p:cNvPr id="12" name="Picture 11" descr="PBOT_LOGO_2015_PRIMARY_REVERSE.png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786" y="6498446"/>
            <a:ext cx="730821" cy="2576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FA5D58-A241-4992-85E0-4FA41325FE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13" t="20047" r="1115" b="22047"/>
          <a:stretch/>
        </p:blipFill>
        <p:spPr>
          <a:xfrm>
            <a:off x="0" y="2342661"/>
            <a:ext cx="9144000" cy="3500606"/>
          </a:xfrm>
          <a:prstGeom prst="rect">
            <a:avLst/>
          </a:prstGeom>
        </p:spPr>
      </p:pic>
      <p:sp>
        <p:nvSpPr>
          <p:cNvPr id="9" name="Google Shape;116;p16">
            <a:extLst>
              <a:ext uri="{FF2B5EF4-FFF2-40B4-BE49-F238E27FC236}">
                <a16:creationId xmlns:a16="http://schemas.microsoft.com/office/drawing/2014/main" id="{7D5F94F7-4BAF-44EB-B3D7-EF7384B50ADE}"/>
              </a:ext>
            </a:extLst>
          </p:cNvPr>
          <p:cNvSpPr txBox="1"/>
          <p:nvPr/>
        </p:nvSpPr>
        <p:spPr>
          <a:xfrm>
            <a:off x="221778" y="471444"/>
            <a:ext cx="7642062" cy="1567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buFont typeface="Arial"/>
              <a:buNone/>
            </a:pPr>
            <a:r>
              <a:rPr lang="en-US" sz="4000" kern="1200" dirty="0">
                <a:solidFill>
                  <a:srgbClr val="4D4D4F"/>
                </a:solidFill>
                <a:latin typeface="Futura Std Book" panose="020B0802020204020204" pitchFamily="34" charset="0"/>
                <a:ea typeface="+mj-ea"/>
                <a:cs typeface="+mj-cs"/>
                <a:sym typeface="Carme"/>
              </a:rPr>
              <a:t>Design Streets to Protect Human Lives</a:t>
            </a:r>
            <a:endParaRPr sz="4000" kern="1200" dirty="0">
              <a:solidFill>
                <a:srgbClr val="4D4D4F"/>
              </a:solidFill>
              <a:latin typeface="Futura Std Book" panose="020B0802020204020204" pitchFamily="34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77925F-988D-43F6-B3D4-39A16988D87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86" t="20607" r="1116" b="22074"/>
          <a:stretch/>
        </p:blipFill>
        <p:spPr>
          <a:xfrm>
            <a:off x="0" y="2389271"/>
            <a:ext cx="9144000" cy="346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90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6" descr="VZ PowerPoint-0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6"/>
          <p:cNvSpPr txBox="1">
            <a:spLocks noGrp="1"/>
          </p:cNvSpPr>
          <p:nvPr>
            <p:ph type="sldNum" idx="12"/>
          </p:nvPr>
        </p:nvSpPr>
        <p:spPr>
          <a:xfrm>
            <a:off x="8567465" y="6476256"/>
            <a:ext cx="4746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lt1"/>
                </a:solidFill>
                <a:latin typeface="Carme"/>
                <a:ea typeface="Carme"/>
                <a:cs typeface="Carme"/>
                <a:sym typeface="Carme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 sz="1400" b="1">
              <a:solidFill>
                <a:schemeClr val="lt1"/>
              </a:solidFill>
              <a:latin typeface="Carme"/>
              <a:ea typeface="Carme"/>
              <a:cs typeface="Carme"/>
              <a:sym typeface="Carme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267855" y="350203"/>
            <a:ext cx="8774100" cy="1360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4000" kern="1200" dirty="0">
                <a:solidFill>
                  <a:srgbClr val="4D4D4F"/>
                </a:solidFill>
                <a:latin typeface="Futura Std Book" panose="020B0802020204020204" pitchFamily="34" charset="0"/>
                <a:ea typeface="+mj-ea"/>
                <a:cs typeface="+mj-cs"/>
                <a:sym typeface="Carme"/>
              </a:rPr>
              <a:t>Create a Culture of Shared Responsibility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1763A9-B1D4-4D1A-8272-51EA77D543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04" t="17736" r="48125" b="8733"/>
          <a:stretch/>
        </p:blipFill>
        <p:spPr>
          <a:xfrm>
            <a:off x="416444" y="1815369"/>
            <a:ext cx="3526905" cy="44805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56F6CB-C597-4CC6-B394-DD1ADB7BCD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051" r="19002"/>
          <a:stretch/>
        </p:blipFill>
        <p:spPr>
          <a:xfrm>
            <a:off x="4526279" y="1815368"/>
            <a:ext cx="4218495" cy="448055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Shape 389" descr="VZ PowerPoint-0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Shape 390"/>
          <p:cNvSpPr txBox="1">
            <a:spLocks noGrp="1"/>
          </p:cNvSpPr>
          <p:nvPr>
            <p:ph type="sldNum" idx="12"/>
          </p:nvPr>
        </p:nvSpPr>
        <p:spPr>
          <a:xfrm>
            <a:off x="8567465" y="6476256"/>
            <a:ext cx="474527" cy="298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me"/>
                <a:ea typeface="Carme"/>
                <a:cs typeface="Carme"/>
                <a:sym typeface="Carm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13</a:t>
            </a:fld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rme"/>
              <a:ea typeface="Carme"/>
              <a:cs typeface="Carme"/>
              <a:sym typeface="Carme"/>
            </a:endParaRPr>
          </a:p>
        </p:txBody>
      </p:sp>
      <p:sp>
        <p:nvSpPr>
          <p:cNvPr id="391" name="Shape 391"/>
          <p:cNvSpPr txBox="1"/>
          <p:nvPr/>
        </p:nvSpPr>
        <p:spPr>
          <a:xfrm>
            <a:off x="2713844" y="2973109"/>
            <a:ext cx="3706652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Thank you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2" name="Shape 3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75018" y="847686"/>
            <a:ext cx="1784304" cy="1784304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Shape 393"/>
          <p:cNvSpPr txBox="1"/>
          <p:nvPr/>
        </p:nvSpPr>
        <p:spPr>
          <a:xfrm>
            <a:off x="958965" y="4176002"/>
            <a:ext cx="7216410" cy="2125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Clay Veka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Vision Zero Program Coordinator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clay.veka@portlandoregon.gov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503-823-4998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Z PowerPoint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9144000" cy="4572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67465" y="6476256"/>
            <a:ext cx="474527" cy="298856"/>
          </a:xfrm>
        </p:spPr>
        <p:txBody>
          <a:bodyPr/>
          <a:lstStyle/>
          <a:p>
            <a:fld id="{6B45B26A-F7B8-0545-A5B9-B7130D5C4670}" type="slidenum">
              <a:rPr lang="en-US" sz="1400" smtClean="0">
                <a:solidFill>
                  <a:schemeClr val="bg1"/>
                </a:solidFill>
                <a:latin typeface="Futura Std Bold"/>
                <a:cs typeface="Futura Std Bold"/>
              </a:rPr>
              <a:t>14</a:t>
            </a:fld>
            <a:endParaRPr lang="en-US" sz="1400" dirty="0">
              <a:solidFill>
                <a:schemeClr val="bg1"/>
              </a:solidFill>
              <a:latin typeface="Futura Std Bold"/>
              <a:cs typeface="Futura Std Bold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24C66B8-4C0F-43B5-AEC3-62A10C57D050}"/>
              </a:ext>
            </a:extLst>
          </p:cNvPr>
          <p:cNvSpPr/>
          <p:nvPr/>
        </p:nvSpPr>
        <p:spPr>
          <a:xfrm>
            <a:off x="756745" y="579227"/>
            <a:ext cx="76305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4D4D4F"/>
                </a:solidFill>
                <a:latin typeface="Open Sans" panose="020B0606030504020204" pitchFamily="34" charset="0"/>
                <a:ea typeface="Calibri" panose="020F0502020204030204" pitchFamily="34" charset="0"/>
              </a:rPr>
              <a:t>EXTRA SLIDES</a:t>
            </a:r>
            <a:endParaRPr lang="en-US" sz="54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174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6" descr="VZ PowerPoint-0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6"/>
          <p:cNvSpPr txBox="1">
            <a:spLocks noGrp="1"/>
          </p:cNvSpPr>
          <p:nvPr>
            <p:ph type="sldNum" idx="12"/>
          </p:nvPr>
        </p:nvSpPr>
        <p:spPr>
          <a:xfrm>
            <a:off x="8567465" y="6476256"/>
            <a:ext cx="4746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lt1"/>
                </a:solidFill>
                <a:latin typeface="Carme"/>
                <a:ea typeface="Carme"/>
                <a:cs typeface="Carme"/>
                <a:sym typeface="Carme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 sz="1400" b="1">
              <a:solidFill>
                <a:schemeClr val="lt1"/>
              </a:solidFill>
              <a:latin typeface="Carme"/>
              <a:ea typeface="Carme"/>
              <a:cs typeface="Carme"/>
              <a:sym typeface="Carme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267855" y="350203"/>
            <a:ext cx="8774100" cy="804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kern="1200" dirty="0">
                <a:solidFill>
                  <a:srgbClr val="4D4D4F"/>
                </a:solidFill>
                <a:latin typeface="Futura Std Book" panose="020B0802020204020204" pitchFamily="34" charset="0"/>
                <a:ea typeface="+mj-ea"/>
                <a:cs typeface="+mj-cs"/>
                <a:sym typeface="Carme"/>
              </a:rPr>
              <a:t>Pedestrian Safety</a:t>
            </a:r>
            <a:endParaRPr sz="4000" kern="1200" dirty="0">
              <a:solidFill>
                <a:srgbClr val="4D4D4F"/>
              </a:solidFill>
              <a:latin typeface="Futura Std Book" panose="020B0802020204020204" pitchFamily="34" charset="0"/>
              <a:ea typeface="+mj-ea"/>
              <a:cs typeface="+mj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F724CB4-E454-4F01-A05D-BFB31F6CEAAE}"/>
              </a:ext>
            </a:extLst>
          </p:cNvPr>
          <p:cNvGrpSpPr/>
          <p:nvPr/>
        </p:nvGrpSpPr>
        <p:grpSpPr>
          <a:xfrm>
            <a:off x="1509721" y="1454393"/>
            <a:ext cx="7057744" cy="4736200"/>
            <a:chOff x="587162" y="1454393"/>
            <a:chExt cx="7057744" cy="464704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31F54F1-2D66-4A78-A3B9-26F4D55E502D}"/>
                </a:ext>
              </a:extLst>
            </p:cNvPr>
            <p:cNvGrpSpPr/>
            <p:nvPr/>
          </p:nvGrpSpPr>
          <p:grpSpPr>
            <a:xfrm>
              <a:off x="587162" y="1454393"/>
              <a:ext cx="7057744" cy="4647045"/>
              <a:chOff x="1186249" y="1686612"/>
              <a:chExt cx="7057744" cy="4647045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CFF4E18-4105-4B4E-B2B6-BB1530D93C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86249" y="1686612"/>
                <a:ext cx="7057744" cy="4647045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8390407-307A-4FA2-91F9-4539DBD339D5}"/>
                  </a:ext>
                </a:extLst>
              </p:cNvPr>
              <p:cNvSpPr txBox="1"/>
              <p:nvPr/>
            </p:nvSpPr>
            <p:spPr>
              <a:xfrm>
                <a:off x="4762843" y="3865337"/>
                <a:ext cx="4034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19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3B4E22F-B235-483F-8901-81837DED7FC8}"/>
                  </a:ext>
                </a:extLst>
              </p:cNvPr>
              <p:cNvSpPr txBox="1"/>
              <p:nvPr/>
            </p:nvSpPr>
            <p:spPr>
              <a:xfrm>
                <a:off x="3646657" y="4230215"/>
                <a:ext cx="4034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13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FF0A3E4-64D9-494D-AECC-125C036270BB}"/>
                  </a:ext>
                </a:extLst>
              </p:cNvPr>
              <p:cNvSpPr txBox="1"/>
              <p:nvPr/>
            </p:nvSpPr>
            <p:spPr>
              <a:xfrm>
                <a:off x="2534396" y="4381593"/>
                <a:ext cx="4034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11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7D4606C-0D2B-4943-A2AC-4AC51854F17F}"/>
                  </a:ext>
                </a:extLst>
              </p:cNvPr>
              <p:cNvSpPr txBox="1"/>
              <p:nvPr/>
            </p:nvSpPr>
            <p:spPr>
              <a:xfrm>
                <a:off x="1407185" y="4082164"/>
                <a:ext cx="4034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15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9E08296-5F42-440B-9FE5-FBDE7336391E}"/>
                  </a:ext>
                </a:extLst>
              </p:cNvPr>
              <p:cNvSpPr txBox="1"/>
              <p:nvPr/>
            </p:nvSpPr>
            <p:spPr>
              <a:xfrm>
                <a:off x="5877275" y="3999624"/>
                <a:ext cx="4034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16</a:t>
                </a:r>
              </a:p>
            </p:txBody>
          </p:sp>
        </p:grp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15748E3-3694-4FFE-85A1-5492942D2E39}"/>
                </a:ext>
              </a:extLst>
            </p:cNvPr>
            <p:cNvSpPr/>
            <p:nvPr/>
          </p:nvSpPr>
          <p:spPr>
            <a:xfrm>
              <a:off x="819812" y="3767405"/>
              <a:ext cx="403488" cy="1445726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E55B3DB-9951-4653-BB6D-96139B679A41}"/>
                </a:ext>
              </a:extLst>
            </p:cNvPr>
            <p:cNvSpPr/>
            <p:nvPr/>
          </p:nvSpPr>
          <p:spPr>
            <a:xfrm>
              <a:off x="1929714" y="4149373"/>
              <a:ext cx="403488" cy="1084055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E3B1CA3-BB0D-44D3-915D-25E89066B0AF}"/>
                </a:ext>
              </a:extLst>
            </p:cNvPr>
            <p:cNvSpPr/>
            <p:nvPr/>
          </p:nvSpPr>
          <p:spPr>
            <a:xfrm>
              <a:off x="3050618" y="3997995"/>
              <a:ext cx="403488" cy="1229515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93CC2B3-CF34-4964-8198-B9E02873F29B}"/>
                </a:ext>
              </a:extLst>
            </p:cNvPr>
            <p:cNvSpPr/>
            <p:nvPr/>
          </p:nvSpPr>
          <p:spPr>
            <a:xfrm>
              <a:off x="4157964" y="3541986"/>
              <a:ext cx="403488" cy="1671145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A89E53F-C9A8-4D2A-8B0C-740CF35E23C5}"/>
                </a:ext>
              </a:extLst>
            </p:cNvPr>
            <p:cNvSpPr/>
            <p:nvPr/>
          </p:nvSpPr>
          <p:spPr>
            <a:xfrm>
              <a:off x="5281424" y="3685668"/>
              <a:ext cx="403488" cy="1580013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6" descr="VZ PowerPoint-0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6"/>
          <p:cNvSpPr txBox="1">
            <a:spLocks noGrp="1"/>
          </p:cNvSpPr>
          <p:nvPr>
            <p:ph type="sldNum" idx="12"/>
          </p:nvPr>
        </p:nvSpPr>
        <p:spPr>
          <a:xfrm>
            <a:off x="8567465" y="6476256"/>
            <a:ext cx="4746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lt1"/>
                </a:solidFill>
                <a:latin typeface="Carme"/>
                <a:ea typeface="Carme"/>
                <a:cs typeface="Carme"/>
                <a:sym typeface="Carme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 sz="1400" b="1">
              <a:solidFill>
                <a:schemeClr val="lt1"/>
              </a:solidFill>
              <a:latin typeface="Carme"/>
              <a:ea typeface="Carme"/>
              <a:cs typeface="Carme"/>
              <a:sym typeface="Carme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267855" y="350203"/>
            <a:ext cx="8401583" cy="804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4000" kern="1200" dirty="0">
                <a:solidFill>
                  <a:srgbClr val="4D4D4F"/>
                </a:solidFill>
                <a:latin typeface="Futura Std Book" panose="020B0802020204020204" pitchFamily="34" charset="0"/>
                <a:sym typeface="Carme"/>
              </a:rPr>
              <a:t>Design Streets to Protect Human Lives</a:t>
            </a:r>
            <a:endParaRPr lang="en-US" sz="4000" kern="1200" dirty="0">
              <a:solidFill>
                <a:srgbClr val="4D4D4F"/>
              </a:solidFill>
              <a:latin typeface="Futura Std Book" panose="020B0802020204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99F5B2-FC76-4FCC-A265-6B95C1A9451E}"/>
              </a:ext>
            </a:extLst>
          </p:cNvPr>
          <p:cNvGrpSpPr/>
          <p:nvPr/>
        </p:nvGrpSpPr>
        <p:grpSpPr>
          <a:xfrm>
            <a:off x="0" y="2259816"/>
            <a:ext cx="9144000" cy="3252767"/>
            <a:chOff x="0" y="1802616"/>
            <a:chExt cx="9144000" cy="325276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E12F836-E042-4B69-81A8-0955F248C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802616"/>
              <a:ext cx="9144000" cy="325276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0297408-91B2-4CA2-8DCE-D8083C396A77}"/>
                </a:ext>
              </a:extLst>
            </p:cNvPr>
            <p:cNvSpPr/>
            <p:nvPr/>
          </p:nvSpPr>
          <p:spPr>
            <a:xfrm>
              <a:off x="3240911" y="1802616"/>
              <a:ext cx="324092" cy="6978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42298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Z PowerPoint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9144000" cy="4572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67465" y="6476256"/>
            <a:ext cx="474527" cy="298856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5B26A-F7B8-0545-A5B9-B7130D5C467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Std Bold"/>
                <a:ea typeface="+mn-ea"/>
                <a:cs typeface="Futura Std Bold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Std Bold"/>
              <a:ea typeface="+mn-ea"/>
              <a:cs typeface="Futura Std 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11968" y="3730554"/>
            <a:ext cx="6120063" cy="2496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Portland’s goal to eliminate traffic deaths and serious injuries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84D4E3-39A7-4C40-A7E3-F940DAC8F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4414" y="473831"/>
            <a:ext cx="2955169" cy="295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925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Z PowerPoint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9144000" cy="4572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67465" y="6476256"/>
            <a:ext cx="474527" cy="298856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5B26A-F7B8-0545-A5B9-B7130D5C467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Std Bold"/>
                <a:ea typeface="+mn-ea"/>
                <a:cs typeface="Futura Std Bold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Std Bold"/>
              <a:ea typeface="+mn-ea"/>
              <a:cs typeface="Futura Std Bold"/>
            </a:endParaRPr>
          </a:p>
        </p:txBody>
      </p:sp>
      <p:pic>
        <p:nvPicPr>
          <p:cNvPr id="6" name="Picture 5" descr="https://www.portlandoregon.gov/transportation/article/594134">
            <a:extLst>
              <a:ext uri="{FF2B5EF4-FFF2-40B4-BE49-F238E27FC236}">
                <a16:creationId xmlns:a16="http://schemas.microsoft.com/office/drawing/2014/main" id="{97042220-D742-4E43-B894-4F4718F00E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1" b="11394"/>
          <a:stretch/>
        </p:blipFill>
        <p:spPr bwMode="auto">
          <a:xfrm>
            <a:off x="1299410" y="0"/>
            <a:ext cx="7844589" cy="641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www.portlandoregon.gov/transportation/article/594134">
            <a:extLst>
              <a:ext uri="{FF2B5EF4-FFF2-40B4-BE49-F238E27FC236}">
                <a16:creationId xmlns:a16="http://schemas.microsoft.com/office/drawing/2014/main" id="{73820E80-E54D-4830-801F-D0132DECF9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64" t="88432" r="3220" b="2962"/>
          <a:stretch/>
        </p:blipFill>
        <p:spPr bwMode="auto">
          <a:xfrm>
            <a:off x="6467592" y="5835316"/>
            <a:ext cx="2658623" cy="57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56087" y="498018"/>
            <a:ext cx="2791913" cy="26445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Futura Std Book" panose="020B0802020204020204" pitchFamily="34" charset="0"/>
                <a:ea typeface="+mj-ea"/>
                <a:cs typeface="+mj-cs"/>
              </a:rPr>
              <a:t>High Crash Network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96CE25-AF52-4C42-9EBB-F49CBFF91A56}"/>
              </a:ext>
            </a:extLst>
          </p:cNvPr>
          <p:cNvSpPr/>
          <p:nvPr/>
        </p:nvSpPr>
        <p:spPr>
          <a:xfrm>
            <a:off x="1632857" y="4550229"/>
            <a:ext cx="4571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C0935-1F7F-4959-80E8-DA2F97D9BDB6}"/>
              </a:ext>
            </a:extLst>
          </p:cNvPr>
          <p:cNvSpPr/>
          <p:nvPr/>
        </p:nvSpPr>
        <p:spPr>
          <a:xfrm>
            <a:off x="6194425" y="4191001"/>
            <a:ext cx="781050" cy="1168400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64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Z PowerPoint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9144000" cy="4572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67465" y="6476256"/>
            <a:ext cx="474527" cy="298856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5B26A-F7B8-0545-A5B9-B7130D5C467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Std Bold"/>
                <a:ea typeface="+mn-ea"/>
                <a:cs typeface="Futura Std Bold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Std Bold"/>
              <a:ea typeface="+mn-ea"/>
              <a:cs typeface="Futura Std Bold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6582" y="442302"/>
            <a:ext cx="8537417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all" spc="0" normalizeH="0" baseline="0" noProof="0" dirty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Futura Std Book" panose="020B08020202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Contributing Factors to 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all" spc="0" normalizeH="0" baseline="0" noProof="0" dirty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Futura Std Book" panose="020B08020202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PORTLAND traffic deaths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94132" y="2973679"/>
            <a:ext cx="535573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6812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STREET DESIGN     	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57%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6812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SPEED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					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47%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6812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IMPAIRMENT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		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56%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735349" y="2227341"/>
            <a:ext cx="7425425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0807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6" descr="VZ PowerPoint-0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6"/>
          <p:cNvSpPr txBox="1">
            <a:spLocks noGrp="1"/>
          </p:cNvSpPr>
          <p:nvPr>
            <p:ph type="sldNum" idx="12"/>
          </p:nvPr>
        </p:nvSpPr>
        <p:spPr>
          <a:xfrm>
            <a:off x="8567465" y="6476256"/>
            <a:ext cx="4746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lt1"/>
                </a:solidFill>
                <a:latin typeface="Carme"/>
                <a:ea typeface="Carme"/>
                <a:cs typeface="Carme"/>
                <a:sym typeface="Carme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sz="1400" b="1">
              <a:solidFill>
                <a:schemeClr val="lt1"/>
              </a:solidFill>
              <a:latin typeface="Carme"/>
              <a:ea typeface="Carme"/>
              <a:cs typeface="Carme"/>
              <a:sym typeface="Carme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267965" y="717849"/>
            <a:ext cx="8774100" cy="2100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5400" b="1" dirty="0">
                <a:solidFill>
                  <a:srgbClr val="F58220"/>
                </a:solidFill>
                <a:latin typeface="Futura Std Book" panose="020B0802020204020204" pitchFamily="34" charset="0"/>
                <a:sym typeface="Carme"/>
              </a:rPr>
              <a:t>Vision Zero </a:t>
            </a:r>
          </a:p>
          <a:p>
            <a:pPr algn="ctr"/>
            <a:r>
              <a:rPr lang="en-US" sz="5400" b="1" dirty="0">
                <a:solidFill>
                  <a:srgbClr val="F58220"/>
                </a:solidFill>
                <a:latin typeface="Futura Std Book" panose="020B0802020204020204" pitchFamily="34" charset="0"/>
                <a:sym typeface="Carme"/>
              </a:rPr>
              <a:t>Strategic Focus Areas</a:t>
            </a:r>
            <a:endParaRPr sz="5400" b="1" dirty="0">
              <a:solidFill>
                <a:srgbClr val="F58220"/>
              </a:solidFill>
              <a:latin typeface="Futura Std Book" panose="020B0802020204020204" pitchFamily="34" charset="0"/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153886" y="2921019"/>
            <a:ext cx="75438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indent="-457200" fontAlgn="base">
              <a:spcAft>
                <a:spcPts val="2400"/>
              </a:spcAft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800" b="1" kern="1200" dirty="0">
                <a:solidFill>
                  <a:srgbClr val="4D4D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Protect pedestrians</a:t>
            </a:r>
          </a:p>
          <a:p>
            <a:pPr marL="457200" indent="-457200" fontAlgn="base">
              <a:spcAft>
                <a:spcPts val="2400"/>
              </a:spcAft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800" b="1" kern="1200" dirty="0">
                <a:solidFill>
                  <a:srgbClr val="4D4D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Reduce speeds citywide</a:t>
            </a:r>
          </a:p>
          <a:p>
            <a:pPr marL="457200" indent="-457200" fontAlgn="base">
              <a:spcAft>
                <a:spcPts val="2400"/>
              </a:spcAft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800" b="1" kern="1200" dirty="0">
                <a:solidFill>
                  <a:srgbClr val="4D4D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Design streets to protect human lives</a:t>
            </a:r>
          </a:p>
          <a:p>
            <a:pPr marL="457200" indent="-457200" fontAlgn="base">
              <a:spcAft>
                <a:spcPts val="2400"/>
              </a:spcAft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800" b="1" kern="1200" dirty="0">
                <a:solidFill>
                  <a:srgbClr val="4D4D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Create a culture of shared responsibility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B6E23D6-8BF5-49A5-A226-C808BC4AD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709" y="2559736"/>
            <a:ext cx="6847114" cy="3841064"/>
          </a:xfrm>
          <a:prstGeom prst="rect">
            <a:avLst/>
          </a:prstGeom>
        </p:spPr>
      </p:pic>
      <p:pic>
        <p:nvPicPr>
          <p:cNvPr id="114" name="Google Shape;114;p16" descr="VZ PowerPoint-0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6"/>
          <p:cNvSpPr txBox="1">
            <a:spLocks noGrp="1"/>
          </p:cNvSpPr>
          <p:nvPr>
            <p:ph type="sldNum" idx="12"/>
          </p:nvPr>
        </p:nvSpPr>
        <p:spPr>
          <a:xfrm>
            <a:off x="8567465" y="6476256"/>
            <a:ext cx="4746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chemeClr val="lt1"/>
                </a:solidFill>
                <a:latin typeface="Carme"/>
                <a:ea typeface="Carme"/>
                <a:cs typeface="Carme"/>
                <a:sym typeface="Carme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sz="1400" b="1">
              <a:solidFill>
                <a:schemeClr val="lt1"/>
              </a:solidFill>
              <a:latin typeface="Carme"/>
              <a:ea typeface="Carme"/>
              <a:cs typeface="Carme"/>
              <a:sym typeface="Carme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267855" y="314108"/>
            <a:ext cx="8774100" cy="672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kern="1200" dirty="0">
                <a:solidFill>
                  <a:srgbClr val="4D4D4F"/>
                </a:solidFill>
                <a:latin typeface="Futura Std Book" panose="020B0802020204020204" pitchFamily="34" charset="0"/>
                <a:ea typeface="+mj-ea"/>
                <a:cs typeface="+mj-cs"/>
                <a:sym typeface="Carme"/>
              </a:rPr>
              <a:t>Protect Pedestrians</a:t>
            </a:r>
            <a:endParaRPr sz="4000" kern="1200" dirty="0">
              <a:solidFill>
                <a:srgbClr val="4D4D4F"/>
              </a:solidFill>
              <a:latin typeface="Futura Std Book" panose="020B0802020204020204" pitchFamily="34" charset="0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50B6BD-D449-499B-A1A0-96F1319AAB04}"/>
              </a:ext>
            </a:extLst>
          </p:cNvPr>
          <p:cNvSpPr txBox="1"/>
          <p:nvPr/>
        </p:nvSpPr>
        <p:spPr>
          <a:xfrm>
            <a:off x="267856" y="1493866"/>
            <a:ext cx="3060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400" b="1" kern="1200" dirty="0">
                <a:solidFill>
                  <a:srgbClr val="4D4D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WHERE CRASHES OCCUR</a:t>
            </a:r>
          </a:p>
          <a:p>
            <a:pPr marL="231775" indent="-231775" fontAlgn="base"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400" b="1" kern="1200" dirty="0">
                <a:solidFill>
                  <a:srgbClr val="4D4D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71% </a:t>
            </a:r>
            <a:r>
              <a:rPr lang="en-US" sz="2000" kern="1200" dirty="0">
                <a:solidFill>
                  <a:srgbClr val="4D4D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 intersections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8B20AC-2E6C-4863-B807-DABE2CA7CC19}"/>
              </a:ext>
            </a:extLst>
          </p:cNvPr>
          <p:cNvSpPr txBox="1"/>
          <p:nvPr/>
        </p:nvSpPr>
        <p:spPr>
          <a:xfrm>
            <a:off x="5816010" y="1112781"/>
            <a:ext cx="322594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1200" dirty="0">
                <a:solidFill>
                  <a:srgbClr val="4D4D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MOST COMMON CRASH TYPE</a:t>
            </a:r>
          </a:p>
          <a:p>
            <a:r>
              <a:rPr lang="en-US" sz="2400" b="1" kern="1200" dirty="0">
                <a:solidFill>
                  <a:srgbClr val="4D4D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20%</a:t>
            </a: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kern="1200" dirty="0">
                <a:solidFill>
                  <a:srgbClr val="4D4D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Left turning driver fails to yield to pedestrian in crosswalk at signalized intersection</a:t>
            </a:r>
          </a:p>
        </p:txBody>
      </p:sp>
    </p:spTree>
    <p:extLst>
      <p:ext uri="{BB962C8B-B14F-4D97-AF65-F5344CB8AC3E}">
        <p14:creationId xmlns:p14="http://schemas.microsoft.com/office/powerpoint/2010/main" val="3211408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Z PowerPoint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9144000" cy="4572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67465" y="6476256"/>
            <a:ext cx="474527" cy="298856"/>
          </a:xfrm>
        </p:spPr>
        <p:txBody>
          <a:bodyPr/>
          <a:lstStyle/>
          <a:p>
            <a:fld id="{6B45B26A-F7B8-0545-A5B9-B7130D5C4670}" type="slidenum">
              <a:rPr lang="en-US" sz="1400" smtClean="0">
                <a:solidFill>
                  <a:schemeClr val="bg1"/>
                </a:solidFill>
                <a:latin typeface="Futura Std Bold"/>
                <a:cs typeface="Futura Std Bold"/>
              </a:rPr>
              <a:t>7</a:t>
            </a:fld>
            <a:endParaRPr lang="en-US" sz="1400" dirty="0">
              <a:solidFill>
                <a:schemeClr val="bg1"/>
              </a:solidFill>
              <a:latin typeface="Futura Std Bold"/>
              <a:cs typeface="Futura Std 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3506" y="263118"/>
            <a:ext cx="7843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kern="1200" dirty="0">
                <a:solidFill>
                  <a:srgbClr val="4D4D4F"/>
                </a:solidFill>
                <a:latin typeface="Futura Std Book" panose="020B0802020204020204" pitchFamily="34" charset="0"/>
                <a:ea typeface="+mj-ea"/>
                <a:cs typeface="+mj-cs"/>
              </a:rPr>
              <a:t>Reduce Speeds Citywide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9837" y="2621481"/>
            <a:ext cx="2948053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2400"/>
              </a:spcAft>
              <a:buClr>
                <a:schemeClr val="bg2">
                  <a:lumMod val="75000"/>
                </a:schemeClr>
              </a:buClr>
              <a:buFont typeface="+mj-lt"/>
              <a:buAutoNum type="arabicPeriod"/>
            </a:pPr>
            <a:r>
              <a:rPr lang="en-US" sz="2800" kern="1200" dirty="0">
                <a:solidFill>
                  <a:srgbClr val="4D4D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Speed limits</a:t>
            </a:r>
          </a:p>
          <a:p>
            <a:pPr marL="514350" indent="-514350">
              <a:spcAft>
                <a:spcPts val="2400"/>
              </a:spcAft>
              <a:buClr>
                <a:schemeClr val="bg2">
                  <a:lumMod val="75000"/>
                </a:schemeClr>
              </a:buClr>
              <a:buFont typeface="+mj-lt"/>
              <a:buAutoNum type="arabicPeriod"/>
            </a:pPr>
            <a:r>
              <a:rPr lang="en-US" sz="2800" kern="1200" dirty="0">
                <a:solidFill>
                  <a:srgbClr val="4D4D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Street design</a:t>
            </a:r>
          </a:p>
          <a:p>
            <a:pPr marL="514350" indent="-514350">
              <a:spcAft>
                <a:spcPts val="2400"/>
              </a:spcAft>
              <a:buClr>
                <a:schemeClr val="bg2">
                  <a:lumMod val="75000"/>
                </a:schemeClr>
              </a:buClr>
              <a:buFont typeface="+mj-lt"/>
              <a:buAutoNum type="arabicPeriod"/>
            </a:pPr>
            <a:r>
              <a:rPr lang="en-US" sz="2800" kern="1200" dirty="0">
                <a:solidFill>
                  <a:srgbClr val="4D4D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Enforcement</a:t>
            </a:r>
          </a:p>
          <a:p>
            <a:pPr marL="514350" indent="-514350">
              <a:spcAft>
                <a:spcPts val="2400"/>
              </a:spcAft>
              <a:buClr>
                <a:schemeClr val="bg2">
                  <a:lumMod val="75000"/>
                </a:schemeClr>
              </a:buClr>
              <a:buFont typeface="+mj-lt"/>
              <a:buAutoNum type="arabicPeriod"/>
            </a:pPr>
            <a:r>
              <a:rPr lang="en-US" sz="2800" kern="1200" dirty="0">
                <a:solidFill>
                  <a:srgbClr val="4D4D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B053B0-66BB-4DEB-9E5D-EB31B1761A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72" t="1093" r="14219" b="1333"/>
          <a:stretch/>
        </p:blipFill>
        <p:spPr>
          <a:xfrm>
            <a:off x="4052846" y="1709055"/>
            <a:ext cx="4751882" cy="444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277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Z PowerPoint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9144000" cy="4572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67465" y="6476256"/>
            <a:ext cx="474527" cy="298856"/>
          </a:xfrm>
        </p:spPr>
        <p:txBody>
          <a:bodyPr/>
          <a:lstStyle/>
          <a:p>
            <a:fld id="{6B45B26A-F7B8-0545-A5B9-B7130D5C4670}" type="slidenum">
              <a:rPr lang="en-US" sz="1400" smtClean="0">
                <a:solidFill>
                  <a:schemeClr val="bg1"/>
                </a:solidFill>
                <a:latin typeface="Futura Std Bold"/>
                <a:cs typeface="Futura Std Bold"/>
              </a:rPr>
              <a:t>8</a:t>
            </a:fld>
            <a:endParaRPr lang="en-US" sz="1400" dirty="0">
              <a:solidFill>
                <a:schemeClr val="bg1"/>
              </a:solidFill>
              <a:latin typeface="Futura Std Bold"/>
              <a:cs typeface="Futura Std 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3506" y="263118"/>
            <a:ext cx="7843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kern="1200" dirty="0">
                <a:solidFill>
                  <a:srgbClr val="4D4D4F"/>
                </a:solidFill>
                <a:latin typeface="Futura Std Book" panose="020B0802020204020204" pitchFamily="34" charset="0"/>
                <a:ea typeface="+mj-ea"/>
                <a:cs typeface="+mj-cs"/>
              </a:rPr>
              <a:t>Reduce Speeds Citywide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05B053C-68FB-43DF-9E5F-66F19F8F4CA8}"/>
              </a:ext>
            </a:extLst>
          </p:cNvPr>
          <p:cNvGrpSpPr/>
          <p:nvPr/>
        </p:nvGrpSpPr>
        <p:grpSpPr>
          <a:xfrm>
            <a:off x="98017" y="2502905"/>
            <a:ext cx="8943975" cy="3085639"/>
            <a:chOff x="100012" y="1762125"/>
            <a:chExt cx="8943975" cy="308563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7E55718-2B36-4204-B7B3-613416E109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78766"/>
            <a:stretch/>
          </p:blipFill>
          <p:spPr>
            <a:xfrm>
              <a:off x="100012" y="1762125"/>
              <a:ext cx="8943975" cy="70788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7CAB5D-A285-4E4A-A763-F3A450DC25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8676"/>
            <a:stretch/>
          </p:blipFill>
          <p:spPr>
            <a:xfrm>
              <a:off x="100012" y="2470011"/>
              <a:ext cx="8943975" cy="23777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8396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Z PowerPoint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9144000" cy="4572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67465" y="6476256"/>
            <a:ext cx="474527" cy="298856"/>
          </a:xfrm>
        </p:spPr>
        <p:txBody>
          <a:bodyPr/>
          <a:lstStyle/>
          <a:p>
            <a:fld id="{6B45B26A-F7B8-0545-A5B9-B7130D5C4670}" type="slidenum">
              <a:rPr lang="en-US" sz="1400" smtClean="0">
                <a:solidFill>
                  <a:schemeClr val="bg1"/>
                </a:solidFill>
                <a:latin typeface="Futura Std Bold"/>
                <a:cs typeface="Futura Std Bold"/>
              </a:rPr>
              <a:t>9</a:t>
            </a:fld>
            <a:endParaRPr lang="en-US" sz="1400" dirty="0">
              <a:solidFill>
                <a:schemeClr val="bg1"/>
              </a:solidFill>
              <a:latin typeface="Futura Std Bold"/>
              <a:cs typeface="Futura Std 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3506" y="263118"/>
            <a:ext cx="7843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kern="1200" dirty="0">
                <a:solidFill>
                  <a:srgbClr val="4D4D4F"/>
                </a:solidFill>
                <a:latin typeface="Futura Std Book" panose="020B0802020204020204" pitchFamily="34" charset="0"/>
                <a:ea typeface="+mj-ea"/>
                <a:cs typeface="+mj-cs"/>
              </a:rPr>
              <a:t>Reduce Speeds Citywide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39CE39-7BED-4E50-B101-4126354D3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4" y="2662178"/>
            <a:ext cx="9129446" cy="297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0056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2574</TotalTime>
  <Words>373</Words>
  <Application>Microsoft Office PowerPoint</Application>
  <PresentationFormat>On-screen Show (4:3)</PresentationFormat>
  <Paragraphs>104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Futura Std Bold</vt:lpstr>
      <vt:lpstr>Arial</vt:lpstr>
      <vt:lpstr>Futura Std Book</vt:lpstr>
      <vt:lpstr>Carme</vt:lpstr>
      <vt:lpstr>Calibri</vt:lpstr>
      <vt:lpstr>Open Sans</vt:lpstr>
      <vt:lpstr>Office Theme</vt:lpstr>
      <vt:lpstr>1_Office Theme</vt:lpstr>
      <vt:lpstr>2_Office Theme</vt:lpstr>
      <vt:lpstr>Vision Zero Implementation Lents Neighborhood Association  | May 28,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COMMUNICATION, EDUCATION &amp;  ENGAGEMENT STRATEGIES</dc:title>
  <dc:creator>Veka, Clay</dc:creator>
  <cp:lastModifiedBy>Veka, Clay</cp:lastModifiedBy>
  <cp:revision>108</cp:revision>
  <cp:lastPrinted>2018-09-10T23:15:07Z</cp:lastPrinted>
  <dcterms:modified xsi:type="dcterms:W3CDTF">2019-05-28T17:34:24Z</dcterms:modified>
</cp:coreProperties>
</file>